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30" r:id="rId12"/>
    <p:sldId id="326" r:id="rId13"/>
    <p:sldId id="329" r:id="rId14"/>
    <p:sldId id="327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3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C0A5-6F52-48DE-A7A4-886FDF223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473E6-5597-411A-9373-1B9BF15FA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CD725-A8CC-4A22-ABEE-321CCED3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3D589-38D0-4B13-85A0-FE50B246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355CF-712F-497B-A8C6-7F9BF785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99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FEA0-879A-4CD6-B4D4-256B9605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81A05-79E9-450B-8E1A-F3DB6ACEB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A9856-C3FB-443C-9FA0-8A3F76008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C5AB1-11D1-4E80-9A83-1ECC22A9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42113-01F2-43F4-9DFB-8CC02C8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65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5E6AF-35B2-4656-9F21-B6DA59970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AEF7B-30E5-4F6A-8992-A0870AEEA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617DA-CDF6-429B-A2BA-DB00FD09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97E22-3D9C-4C6C-B742-AD5E5C58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9906E-4E36-46BE-8076-C8FD3C3B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5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1B5A-6B2C-4F74-8696-239EAB69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5E4D2-81BD-427D-99EE-2DAF2994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2EEFB-A660-40E2-A5DB-396FCADB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278B8-49D0-4369-B8EB-FFE8F7AD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6A6A8-7534-46F7-B6E9-52A4C9E9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75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6A76-94A3-418B-9143-00179CD4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3616D-AEA4-464D-B42C-A512579B2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40D56-54D0-4D97-9FF8-9946474C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49E1D-A7F5-496F-8E23-2A15384D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D646B-188A-4476-ADB7-C2342051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85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C12D-6B18-46F7-A35A-EB8CD192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7A060-3A9D-4E52-BAAD-30EFE84AD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DC106-9F35-4545-8BE7-FD1F3E36F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32533-3F30-4D23-93AF-605E4A7E4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2C775-5CA0-403B-B1AC-CDC1CDCE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7ED5D-1F44-4416-BD36-46A165FC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81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6FA1-D11F-49F2-9A41-0F3DEDAB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90FEA-D909-4EE8-BE6F-71E4C017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62285-AA5B-4470-9D02-0DB88DCB6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E3EB6-9418-460C-B326-53193C860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DF0D9C-47A9-4E0E-B2AF-F7124CD45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92EB0-2024-420E-99ED-A4F3FB2F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FAEB3-24BE-45CB-AED1-760405106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E04C20-53B0-4F38-B39F-B5CF94E4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655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2C6E-7FA7-4122-94D6-EF5733C3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19DFA-BEB5-4014-82F6-57C2F40A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2ABC5-8276-4E5C-B670-A970E8EE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57837-6E8D-4477-AAFE-742C13DF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04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26601A-938C-46DB-A05A-04A3B1C3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87C28F-8F0B-4AC6-8C15-AC7F4064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8D052-0F8C-446D-BF9D-1AA30197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37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27762-460E-4EF2-92E4-341897C6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33BB7-A17A-4B31-83A0-32741546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3B5D7-39BE-4582-A955-147296C2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3C3AD-8156-40C9-BB15-B7667573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1674A-9FC2-41DA-BB51-F42AC5ACB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A487C-592D-41E1-A604-9EEC7823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33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BA01-6157-4096-8AB5-C3F4E1C8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E2F45-1AD0-42C2-940D-CEF54D92FA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EA0EC-DE33-48E8-AD27-9E8667A3C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16567-1E2F-4FA0-9788-19E25E20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C2BDD-8231-4AF8-BC51-24268263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A597C-7CFD-4BFE-8E68-4A581E91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75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5C9B0-12D7-4BB1-8644-73D22439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D67D8-0D3B-429D-9507-6D19D851B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46804-97CC-4F87-A832-B4D6C1EAE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608FA-A11C-4367-88BE-655F0BBDF397}" type="datetimeFigureOut">
              <a:rPr lang="en-IN" smtClean="0"/>
              <a:t>2022-11-12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D6F4A-A731-4AD3-BB2A-CECF05846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C405-BA52-4C82-9633-3277E0E00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5374C-AD4D-4242-B6F7-BA1CDDCBFA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09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CA7D-A2D7-48B3-AFB6-3B224ABC3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AFACF-11E4-4A2F-82FE-A7503DA55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0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B9CC-10EC-4560-9AF2-4B57DF0B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15"/>
            <a:ext cx="10515600" cy="997745"/>
          </a:xfrm>
        </p:spPr>
        <p:txBody>
          <a:bodyPr>
            <a:normAutofit/>
          </a:bodyPr>
          <a:lstStyle/>
          <a:p>
            <a:r>
              <a:rPr lang="en-IN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JFET Transfer Characteristics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FB81A-C280-410F-A637-7B501528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046480"/>
            <a:ext cx="8924925" cy="536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2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5EBF00-F2D7-4188-80EA-CFC81552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60" y="1483360"/>
            <a:ext cx="5140960" cy="4169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0AE64-352B-49D4-87D1-703B950EFE37}"/>
              </a:ext>
            </a:extLst>
          </p:cNvPr>
          <p:cNvSpPr txBox="1"/>
          <p:nvPr/>
        </p:nvSpPr>
        <p:spPr>
          <a:xfrm>
            <a:off x="995680" y="670560"/>
            <a:ext cx="3394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Characteristics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4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E39EB6-8A28-4877-B6B1-744AAC69F11A}"/>
              </a:ext>
            </a:extLst>
          </p:cNvPr>
          <p:cNvSpPr txBox="1"/>
          <p:nvPr/>
        </p:nvSpPr>
        <p:spPr>
          <a:xfrm>
            <a:off x="721360" y="608598"/>
            <a:ext cx="10881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drain current in the saturation region may be defined by using the Shockley equation in terms of the drain-source saturation current (I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DSS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), the threshold voltage (denoted V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your text) and the applied gate-to-source voltage (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as: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41477-4748-4792-AAEA-FE6E531BF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490" y="1808927"/>
            <a:ext cx="3162300" cy="1266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33DB01-8478-4879-BF8E-1FDF0A757106}"/>
              </a:ext>
            </a:extLst>
          </p:cNvPr>
          <p:cNvSpPr txBox="1"/>
          <p:nvPr/>
        </p:nvSpPr>
        <p:spPr>
          <a:xfrm>
            <a:off x="721360" y="3504198"/>
            <a:ext cx="10739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account for the finite slope of the curves in the active region, the effect of a device parameter (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ymbolMT"/>
              </a:rPr>
              <a:t>λ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), known as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Verdana-Bold"/>
              </a:rPr>
              <a:t>channel length modulation parameter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that is analogous to the inverse of the BJT Early voltage (V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A-1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is included in the expression for the drain current.</a:t>
            </a:r>
            <a:r>
              <a:rPr lang="en-US" dirty="0"/>
              <a:t> </a:t>
            </a:r>
          </a:p>
          <a:p>
            <a:pPr algn="just"/>
            <a:br>
              <a:rPr lang="en-US" dirty="0"/>
            </a:b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58BF3-599A-4AA4-9EE8-B1C5F326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85" y="4496624"/>
            <a:ext cx="4324350" cy="1104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0CFCBE-21C3-482E-BC2D-84C64F2BB224}"/>
              </a:ext>
            </a:extLst>
          </p:cNvPr>
          <p:cNvSpPr txBox="1"/>
          <p:nvPr/>
        </p:nvSpPr>
        <p:spPr>
          <a:xfrm>
            <a:off x="626904" y="5700494"/>
            <a:ext cx="11070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Usually, especially for large-signal analysis or biasing,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ymbolMT"/>
              </a:rPr>
              <a:t>λ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small enough that |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ymbolMT"/>
              </a:rPr>
              <a:t>λ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| &lt;&lt; 1.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332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D7E68B-2916-47BA-9CE7-77231C8B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73" y="965200"/>
            <a:ext cx="6425767" cy="5082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C9859C-1B5F-4585-B73B-BC437E1B8E50}"/>
              </a:ext>
            </a:extLst>
          </p:cNvPr>
          <p:cNvSpPr txBox="1"/>
          <p:nvPr/>
        </p:nvSpPr>
        <p:spPr>
          <a:xfrm>
            <a:off x="701040" y="3188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ummary of JFET characteristics: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967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1788-CE24-493D-A4FA-30B0225D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JFET Small-Signal Model</a:t>
            </a:r>
            <a:r>
              <a:rPr lang="en-IN" sz="6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9E089-ACB8-49FF-8780-B53207BC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60" y="1416367"/>
            <a:ext cx="5999480" cy="2566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16508-BE4A-446D-B175-E3A235A4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96" y="4551680"/>
            <a:ext cx="3844608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59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57105EB8-4088-4AB2-B8FD-E107FABC8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03F8D2-B93E-44BC-A5E3-7259C6550F3A}"/>
              </a:ext>
            </a:extLst>
          </p:cNvPr>
          <p:cNvSpPr txBox="1"/>
          <p:nvPr/>
        </p:nvSpPr>
        <p:spPr>
          <a:xfrm>
            <a:off x="4448593" y="2844800"/>
            <a:ext cx="3294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 BIASING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7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09CC5-AF40-4BBE-9010-AFA075E8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2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1BEF1-CF02-4088-BFD2-34E34286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61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8E5B6-4AED-4B1B-AF64-B5C34C4F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2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8043E-C0B4-4532-949C-04F8BF9D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6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8D7A-2404-4130-AD82-D0A4D49C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Junction Field Effect Transistor (JFET)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289D5-C68D-F780-2EFF-2C6D776A7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312817" y="1405714"/>
            <a:ext cx="4930567" cy="4046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BEA8CD-6DD1-C824-34EB-BBDC36AD8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51741" y="1443421"/>
            <a:ext cx="5093610" cy="44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87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62A15-D0B2-47CB-BF4B-FD0A4AED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48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321BCC-0B02-45C1-865D-CCF25BEF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9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078FB-246C-4FB2-B5AD-79E25DD2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9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41B586-6761-44E3-81CF-8266C08C8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07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0FC315-3FE6-485E-A1CE-CA12A5AB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94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5D977-F7A4-4A1C-8E1F-42BE9EA9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"/>
            <a:ext cx="12191999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0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E78B6E-3D38-4F19-9535-C4448033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4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9723E-F46F-4E80-AD8A-E7953FFA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29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BE3791-8910-41CE-B091-BBB279FF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43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74CEBA-F959-4829-A359-74F3AADF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8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B9B-3736-44A8-A3DD-961CB815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C4004-4E38-4FE9-89E6-4F7FD832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881062"/>
            <a:ext cx="61912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17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96667E-3ABF-4E8E-A429-336F305E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"/>
            <a:ext cx="121920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72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289A-12D0-43D5-ADFA-2DFEDA19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67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5D60D-11E6-449B-AA98-A0ED79E5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1999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5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B9427-6BCF-4176-9C2B-F69EA754F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4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DD1CBA-D590-48B7-88B3-1F0E9E85D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2"/>
            <a:ext cx="12191999" cy="68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48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2EB2BA-327F-4CED-BEF0-BFB238F2597C}"/>
              </a:ext>
            </a:extLst>
          </p:cNvPr>
          <p:cNvSpPr txBox="1"/>
          <p:nvPr/>
        </p:nvSpPr>
        <p:spPr>
          <a:xfrm>
            <a:off x="690880" y="157818"/>
            <a:ext cx="108102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fixed-bias configuration of had an operating point defined by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GSQ</a:t>
            </a:r>
            <a:r>
              <a:rPr lang="en-US" sz="1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     -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V and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DQ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5.625 mA, with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DSS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=10 mA and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- 8 V. The network is redrawn as Fig. with an applied signal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value of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provided as 40 S.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BF03F9-6D47-4AB4-8740-AB310DC58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05" y="1463357"/>
            <a:ext cx="5314950" cy="1777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2F633-04C8-4CE3-852C-6EC2CA9B7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320" y="1284923"/>
            <a:ext cx="3778567" cy="3175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FBA1F8-DE10-4E1A-A3B1-69DB2FC58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73" y="3241040"/>
            <a:ext cx="6877367" cy="31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96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85A43-E064-449D-B21F-5DB5B8121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57" y="482283"/>
            <a:ext cx="9517063" cy="17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05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679B22-3BB8-4D4C-8159-CB3FEE4700CE}"/>
              </a:ext>
            </a:extLst>
          </p:cNvPr>
          <p:cNvSpPr txBox="1"/>
          <p:nvPr/>
        </p:nvSpPr>
        <p:spPr>
          <a:xfrm>
            <a:off x="518160" y="373856"/>
            <a:ext cx="11338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dc analysis of the source-follower network of Fig.  will result in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GSQ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2.86 V and 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DQ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4.56 mA.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DDEBE-237F-4E08-9580-8D535FEC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82" y="825500"/>
            <a:ext cx="6772275" cy="1328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46D8F-F93F-4FBE-B540-27163EDE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20" y="2326640"/>
            <a:ext cx="4998720" cy="3705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76333-0356-404C-9C77-0E5727BF8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" y="2603500"/>
            <a:ext cx="6146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4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56E3F-D43E-46C2-8784-2CE2A847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21" y="365760"/>
            <a:ext cx="922528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13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32CE28-0684-4A1C-8C62-1191D3F7047C}"/>
              </a:ext>
            </a:extLst>
          </p:cNvPr>
          <p:cNvSpPr txBox="1"/>
          <p:nvPr/>
        </p:nvSpPr>
        <p:spPr>
          <a:xfrm>
            <a:off x="619760" y="330538"/>
            <a:ext cx="1122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Although the network of Fig. 9.32 may not initially appear to be of the common-gate variety, a close examination will reveal that it has all the characteristics of Fig. 9.29. If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-Italic"/>
              </a:rPr>
              <a:t>V</a:t>
            </a:r>
            <a:r>
              <a:rPr lang="en-US" sz="800" b="0" i="1" dirty="0">
                <a:solidFill>
                  <a:srgbClr val="000000"/>
                </a:solidFill>
                <a:effectLst/>
                <a:latin typeface="Times-Italic"/>
              </a:rPr>
              <a:t>GSQ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athematicalPi-One"/>
              </a:rPr>
              <a:t> = -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2.2 V 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-Italic"/>
              </a:rPr>
              <a:t>I</a:t>
            </a:r>
            <a:r>
              <a:rPr lang="en-US" sz="800" b="0" i="1" dirty="0">
                <a:solidFill>
                  <a:srgbClr val="000000"/>
                </a:solidFill>
                <a:effectLst/>
                <a:latin typeface="Times-Italic"/>
              </a:rPr>
              <a:t>DQ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athematicalPi-One"/>
              </a:rPr>
              <a:t> 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2.03 mA: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020ED-F415-43CB-BB3F-413A83FCC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078787"/>
            <a:ext cx="5562600" cy="1125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3461B-610B-47E2-8F8A-F9A4C0724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022" y="1616392"/>
            <a:ext cx="4181475" cy="4505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16D5F9-1934-4FCF-86E0-01C5876FC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1" y="2445641"/>
            <a:ext cx="662432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5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5B14-0F11-4087-87D8-11665C03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35"/>
          </a:xfrm>
        </p:spPr>
        <p:txBody>
          <a:bodyPr>
            <a:normAutofit fontScale="90000"/>
          </a:bodyPr>
          <a:lstStyle/>
          <a:p>
            <a:r>
              <a:rPr lang="en-IN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JFET Drain-To-Source Voltage Variation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0A03E-EFEA-481B-B683-B287D3889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32" y="1178560"/>
            <a:ext cx="7997936" cy="464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99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AFE7F-AF6C-4AAE-8023-6FB6FC87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938212"/>
            <a:ext cx="84772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C4D4-785C-4D49-8246-04175DB43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09650"/>
            <a:ext cx="8077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71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3D8D00-307D-4791-A9F1-1358F606F091}"/>
              </a:ext>
            </a:extLst>
          </p:cNvPr>
          <p:cNvSpPr txBox="1"/>
          <p:nvPr/>
        </p:nvSpPr>
        <p:spPr>
          <a:xfrm>
            <a:off x="934720" y="3219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Determine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-Italic"/>
              </a:rPr>
              <a:t>I</a:t>
            </a:r>
            <a:r>
              <a:rPr lang="en-US" sz="800" b="0" i="1" dirty="0">
                <a:solidFill>
                  <a:srgbClr val="000000"/>
                </a:solidFill>
                <a:effectLst/>
                <a:latin typeface="Times-Italic"/>
              </a:rPr>
              <a:t>DQ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Times-Roman"/>
              </a:rPr>
              <a:t>,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-Italic"/>
              </a:rPr>
              <a:t>V</a:t>
            </a:r>
            <a:r>
              <a:rPr lang="en-US" sz="800" b="0" i="1" dirty="0">
                <a:solidFill>
                  <a:srgbClr val="000000"/>
                </a:solidFill>
                <a:effectLst/>
                <a:latin typeface="Times-Italic"/>
              </a:rPr>
              <a:t>GSQ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, 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-Italic"/>
              </a:rPr>
              <a:t>V</a:t>
            </a:r>
            <a:r>
              <a:rPr lang="en-US" sz="800" b="0" i="1" dirty="0">
                <a:solidFill>
                  <a:srgbClr val="000000"/>
                </a:solidFill>
                <a:effectLst/>
                <a:latin typeface="Times-Italic"/>
              </a:rPr>
              <a:t>DS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for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-Italic"/>
              </a:rPr>
              <a:t>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-channel JFET of Fig. 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132AF-29F7-4615-8F1C-F16C1102F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820" y="968326"/>
            <a:ext cx="3886200" cy="3876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C2C7C-5F74-4FB9-AAFD-82C0614C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" y="968327"/>
            <a:ext cx="6096000" cy="42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06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7F0C37-3479-4B74-A23F-E7F324C2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87" y="322263"/>
            <a:ext cx="5457825" cy="393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DDD16-E959-4619-B106-11C209F0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287" y="4429125"/>
            <a:ext cx="6410325" cy="17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88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215F23-E9EB-4D0A-8595-44278845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89890"/>
            <a:ext cx="10238740" cy="57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9F2A1-F3AB-4390-BF58-F0069754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90" y="1154430"/>
            <a:ext cx="3619500" cy="3133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4227CE-F006-4139-A06E-CF7245AB3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249680"/>
            <a:ext cx="6418580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6564E4-7F91-4B97-BAE0-09093EDF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12" y="294640"/>
            <a:ext cx="10585976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8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56A46B-14CB-4B18-8EA4-0239D655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315685"/>
            <a:ext cx="11572240" cy="464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4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F66-FE15-4A5A-AA9A-F5998187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555"/>
          </a:xfrm>
        </p:spPr>
        <p:txBody>
          <a:bodyPr>
            <a:noAutofit/>
          </a:bodyPr>
          <a:lstStyle/>
          <a:p>
            <a:pPr algn="ctr"/>
            <a:r>
              <a:rPr lang="en-IN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JFET Gate-To-Source Voltage Variation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68D3E-CB75-4757-A568-895E09E1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249681"/>
            <a:ext cx="834390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8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BBF207-1E42-49BA-8B3E-35B00E485F6C}"/>
              </a:ext>
            </a:extLst>
          </p:cNvPr>
          <p:cNvSpPr txBox="1"/>
          <p:nvPr/>
        </p:nvSpPr>
        <p:spPr>
          <a:xfrm>
            <a:off x="447040" y="696754"/>
            <a:ext cx="111150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 a constant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varying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yields a single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-v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DS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characteristic curve. To develop a family of characteristic curves for the JFET device, we need to look at the effect of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GS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variation. The figure to the right is a simple illustration of the variation of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vGG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with a constant (and small)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Recall from the previous discussion that, if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vDD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small,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small and the channel width is essentially constant. In the figure, the increasing width of the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pn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junction depletion region (illustrated from yellow to red to blue), is due to the increasing reverse bias of the junction resulting from the application of a negative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of increasing magnitude. As the depletion widths increase, the channel width decreases, resulting in a lower conductivity (higher resistivity) of the channel. As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made more negative (for an n-channel device), a value of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reached for which the channel is completely depleted (no free carriers) and no current will flow regardless of the applied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This is called the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Verdana-Bold"/>
              </a:rPr>
              <a:t>threshold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or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Verdana-Bold"/>
              </a:rPr>
              <a:t>pinch-off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Verdana-Bold"/>
              </a:rPr>
              <a:t>voltage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and occurs at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</a:t>
            </a:r>
            <a:r>
              <a:rPr lang="en-US" sz="20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=V</a:t>
            </a:r>
            <a:r>
              <a:rPr lang="en-US" sz="2000" b="0" i="0" baseline="-25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(OFF). The threshold voltage for an n-channel JFET is negative (V</a:t>
            </a:r>
            <a:r>
              <a:rPr lang="en-US" sz="2000" b="0" i="0" baseline="-250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&lt; 0, using your text’s notation)</a:t>
            </a:r>
            <a:r>
              <a:rPr lang="en-US" sz="2000" dirty="0"/>
              <a:t> 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61250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2D3C7-1F6F-4292-B7E7-D37D0352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dirty="0"/>
              <a:t>Characteristics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FE48C-89CE-429E-BE17-3A27B05D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6368"/>
            <a:ext cx="4938713" cy="3653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8896-0504-4730-BA0F-49289319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1148"/>
            <a:ext cx="5367972" cy="3363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AE327-19E7-4A74-905C-EB9805270371}"/>
              </a:ext>
            </a:extLst>
          </p:cNvPr>
          <p:cNvSpPr txBox="1"/>
          <p:nvPr/>
        </p:nvSpPr>
        <p:spPr>
          <a:xfrm>
            <a:off x="2316480" y="530352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 Channel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91DA5-0F25-4890-B5B6-89157C9A3978}"/>
              </a:ext>
            </a:extLst>
          </p:cNvPr>
          <p:cNvSpPr txBox="1"/>
          <p:nvPr/>
        </p:nvSpPr>
        <p:spPr>
          <a:xfrm>
            <a:off x="8290560" y="529685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 Channel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513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540</Words>
  <Application>Microsoft Office PowerPoint</Application>
  <PresentationFormat>Widescreen</PresentationFormat>
  <Paragraphs>23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MathematicalPi-One</vt:lpstr>
      <vt:lpstr>SymbolMT</vt:lpstr>
      <vt:lpstr>Times New Roman</vt:lpstr>
      <vt:lpstr>Times-Italic</vt:lpstr>
      <vt:lpstr>Times-Roman</vt:lpstr>
      <vt:lpstr>Verdana</vt:lpstr>
      <vt:lpstr>Verdana-Bold</vt:lpstr>
      <vt:lpstr>Office Theme</vt:lpstr>
      <vt:lpstr>FET</vt:lpstr>
      <vt:lpstr>Junction Field Effect Transistor (JFET)  </vt:lpstr>
      <vt:lpstr>Operation</vt:lpstr>
      <vt:lpstr>JFET Drain-To-Source Voltage Variation  </vt:lpstr>
      <vt:lpstr>PowerPoint Presentation</vt:lpstr>
      <vt:lpstr>PowerPoint Presentation</vt:lpstr>
      <vt:lpstr>JFET Gate-To-Source Voltage Variation  </vt:lpstr>
      <vt:lpstr>PowerPoint Presentation</vt:lpstr>
      <vt:lpstr>Characteristics</vt:lpstr>
      <vt:lpstr>JFET Transfer Characteristics  </vt:lpstr>
      <vt:lpstr>PowerPoint Presentation</vt:lpstr>
      <vt:lpstr>PowerPoint Presentation</vt:lpstr>
      <vt:lpstr>PowerPoint Presentation</vt:lpstr>
      <vt:lpstr>JFET Small-Signal Model 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Electronics (EC-261)</dc:title>
  <dc:creator>sumit kale</dc:creator>
  <cp:lastModifiedBy>Sandesh Shrestha</cp:lastModifiedBy>
  <cp:revision>96</cp:revision>
  <dcterms:created xsi:type="dcterms:W3CDTF">2021-08-05T15:22:40Z</dcterms:created>
  <dcterms:modified xsi:type="dcterms:W3CDTF">2022-11-12T09:20:58Z</dcterms:modified>
</cp:coreProperties>
</file>